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36"/>
  </p:notesMasterIdLst>
  <p:sldIdLst>
    <p:sldId id="256" r:id="rId2"/>
    <p:sldId id="288" r:id="rId3"/>
    <p:sldId id="289" r:id="rId4"/>
    <p:sldId id="290" r:id="rId5"/>
    <p:sldId id="29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4" r:id="rId19"/>
    <p:sldId id="278" r:id="rId20"/>
    <p:sldId id="280" r:id="rId21"/>
    <p:sldId id="282" r:id="rId22"/>
    <p:sldId id="285" r:id="rId23"/>
    <p:sldId id="286" r:id="rId24"/>
    <p:sldId id="287" r:id="rId25"/>
    <p:sldId id="258" r:id="rId26"/>
    <p:sldId id="259" r:id="rId27"/>
    <p:sldId id="292" r:id="rId28"/>
    <p:sldId id="293" r:id="rId29"/>
    <p:sldId id="294" r:id="rId30"/>
    <p:sldId id="295" r:id="rId31"/>
    <p:sldId id="296" r:id="rId32"/>
    <p:sldId id="257" r:id="rId33"/>
    <p:sldId id="297" r:id="rId34"/>
    <p:sldId id="29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chemeClr val="bg1"/>
                </a:solidFill>
              </a:rPr>
              <a:t>Какая природа будет через 50 лет?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Какая природа будет через 50 лет?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Природа будущего будет более экологичной .</c:v>
                </c:pt>
                <c:pt idx="1">
                  <c:v>Природа останется той же , что и сейчас.</c:v>
                </c:pt>
                <c:pt idx="2">
                  <c:v>Грозит экологическая катастрофа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40</c:v>
                </c:pt>
                <c:pt idx="2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EF-42E2-B6BC-C24CB8449A8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</a:rPr>
              <a:t>Где люди будут жить через 50 лет?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Где люди будут жить через 50 лет?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люди через 50 лет будут жить на Земле.</c:v>
                </c:pt>
                <c:pt idx="1">
                  <c:v>Люди через 50 лет будут жить на другой планете.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0F-4FF1-A022-63A90E79F58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</a:rPr>
              <a:t>Какие будут технологии в будущем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будут технологии в будущем 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Будут созданы новые IT-технологии</c:v>
                </c:pt>
                <c:pt idx="1">
                  <c:v>Создадут летающие машины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4A-45C4-BF93-3CB5C14796B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</a:rPr>
              <a:t>Будут ли роботы в повседневной жизни?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Будут ли роботы в повседневной жизни?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Роботы в повседневной жизни будут  использоваться частично .</c:v>
                </c:pt>
                <c:pt idx="1">
                  <c:v>Роботы будут  использоваться всегда 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0C-4441-B383-1A8BD923FD4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Какие профессии станут не актуальными на Земле в будущем 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профессии станут не актуальными на Земле в будущем 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Бухгалтер</c:v>
                </c:pt>
                <c:pt idx="1">
                  <c:v>Машинисты и водители</c:v>
                </c:pt>
                <c:pt idx="2">
                  <c:v>Продавцы кассиры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15</c:v>
                </c:pt>
                <c:pt idx="2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7B-45CD-838E-4872AFB4B5B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4A01A-241F-4EBF-A8F0-5C4FC56A2B00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3076F-0815-4E52-ACC2-657BB4A1D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224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05F2D-8F98-4A55-B6C9-9CB0B6C1168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28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8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98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74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0396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525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8272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71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62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39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6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30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4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93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94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3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1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16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5ED44AE-7162-4A4C-9454-E49C50AF238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6ABED8-E074-4E78-AB88-CF74283F6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207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hyser.com.ua/wp-content/uploads/2016/05/Vodorodnoe-toplivo-na-avtozapravke.jpg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hyser.com.ua/wp-content/uploads/2016/05/Buoyant-Airborne-Turbine-Altaeros-Energies-1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hyser.com.ua/wp-content/uploads/2016/05/Cosmos1_in_orbit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hyser.com.ua/wp-content/uploads/2016/05/1451459945_vodorosli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9544" y="137160"/>
            <a:ext cx="5045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Проект на тему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Агрыз в будущем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7696" y="2240280"/>
            <a:ext cx="28696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Выполнили Проект</a:t>
            </a:r>
            <a:r>
              <a:rPr lang="ru-RU" dirty="0" smtClean="0"/>
              <a:t>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Макарова Кристина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Шарипова</a:t>
            </a:r>
            <a:r>
              <a:rPr lang="ru-RU" dirty="0" smtClean="0">
                <a:solidFill>
                  <a:schemeClr val="bg1"/>
                </a:solidFill>
              </a:rPr>
              <a:t> Фарида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Ибрашев</a:t>
            </a:r>
            <a:r>
              <a:rPr lang="ru-RU" dirty="0" smtClean="0">
                <a:solidFill>
                  <a:schemeClr val="bg1"/>
                </a:solidFill>
              </a:rPr>
              <a:t> Марат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Краснопёрова</a:t>
            </a:r>
            <a:r>
              <a:rPr lang="ru-RU" dirty="0" smtClean="0">
                <a:solidFill>
                  <a:schemeClr val="bg1"/>
                </a:solidFill>
              </a:rPr>
              <a:t> Полина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Коротков Данил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idel-rus.ru/wp-content/uploads/2017/01/dc6b196b25798543ddb29576c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55" y="1691640"/>
            <a:ext cx="8263761" cy="464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7696" y="1214378"/>
            <a:ext cx="248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Название команды: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err="1" smtClean="0">
                <a:solidFill>
                  <a:schemeClr val="bg1"/>
                </a:solidFill>
              </a:rPr>
              <a:t>Айтишники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49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33106"/>
            <a:ext cx="121920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			Еда</a:t>
            </a:r>
            <a:r>
              <a:rPr lang="ru-RU" sz="3200" dirty="0">
                <a:solidFill>
                  <a:schemeClr val="bg1"/>
                </a:solidFill>
              </a:rPr>
              <a:t>, напечатанная на </a:t>
            </a:r>
            <a:r>
              <a:rPr lang="ru-RU" sz="3200" dirty="0" smtClean="0">
                <a:solidFill>
                  <a:schemeClr val="bg1"/>
                </a:solidFill>
              </a:rPr>
              <a:t>3D-принтере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Дома, протезы, оружие и многое другое. Технология 3D-печати с каждым годом расширяет круг своих возможностей. И нет ничего удивительного в том, что ученые попробовали напечатать еду. Одним из первых прототип подобного устройства представил американский инженер </a:t>
            </a:r>
            <a:r>
              <a:rPr lang="ru-RU" dirty="0" err="1">
                <a:solidFill>
                  <a:schemeClr val="bg1"/>
                </a:solidFill>
              </a:rPr>
              <a:t>Аньян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Контрэктор</a:t>
            </a:r>
            <a:r>
              <a:rPr lang="ru-RU" dirty="0">
                <a:solidFill>
                  <a:schemeClr val="bg1"/>
                </a:solidFill>
              </a:rPr>
              <a:t> из компании </a:t>
            </a:r>
            <a:r>
              <a:rPr lang="ru-RU" dirty="0" err="1">
                <a:solidFill>
                  <a:schemeClr val="bg1"/>
                </a:solidFill>
              </a:rPr>
              <a:t>Systems</a:t>
            </a:r>
            <a:r>
              <a:rPr lang="ru-RU" dirty="0">
                <a:solidFill>
                  <a:schemeClr val="bg1"/>
                </a:solidFill>
              </a:rPr>
              <a:t> &amp; </a:t>
            </a:r>
            <a:r>
              <a:rPr lang="ru-RU" dirty="0" err="1">
                <a:solidFill>
                  <a:schemeClr val="bg1"/>
                </a:solidFill>
              </a:rPr>
              <a:t>Materials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Research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Corporation</a:t>
            </a:r>
            <a:r>
              <a:rPr lang="ru-RU" dirty="0">
                <a:solidFill>
                  <a:schemeClr val="bg1"/>
                </a:solidFill>
              </a:rPr>
              <a:t>. Вскоре на его разработку обратили внимание в NASA и выдали грант на дальнейшие </a:t>
            </a:r>
            <a:r>
              <a:rPr lang="ru-RU" dirty="0" err="1">
                <a:solidFill>
                  <a:schemeClr val="bg1"/>
                </a:solidFill>
              </a:rPr>
              <a:t>исслдеования</a:t>
            </a:r>
            <a:r>
              <a:rPr lang="ru-RU" dirty="0">
                <a:solidFill>
                  <a:schemeClr val="bg1"/>
                </a:solidFill>
              </a:rPr>
              <a:t>. Еду принтер создает из нескольких питательных компонентов, содержащихся в специальных картриджах. Их срок годности — не менее 30 дней, что решает проблему со скоропортящейся едой.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</a:p>
          <a:p>
            <a:r>
              <a:rPr lang="ru-RU" dirty="0">
                <a:solidFill>
                  <a:schemeClr val="bg1"/>
                </a:solidFill>
              </a:rPr>
              <a:t>Еще один проект, занимающийся разработками напечатанной на 3D-принтере еды, — нью-йоркская компания </a:t>
            </a:r>
            <a:r>
              <a:rPr lang="ru-RU" dirty="0" err="1">
                <a:solidFill>
                  <a:schemeClr val="bg1"/>
                </a:solidFill>
              </a:rPr>
              <a:t>Modern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Meadow</a:t>
            </a:r>
            <a:r>
              <a:rPr lang="ru-RU" dirty="0">
                <a:solidFill>
                  <a:schemeClr val="bg1"/>
                </a:solidFill>
              </a:rPr>
              <a:t>. Ее специалисты сосредоточились на создании кожи и мяса и в 2014 году получили грант в размере $10 млн. «Настоящий 3D-печатный стейк — это почти фантастика на сегодняшний день», — отметил глава фирмы </a:t>
            </a:r>
            <a:r>
              <a:rPr lang="ru-RU" dirty="0" err="1">
                <a:solidFill>
                  <a:schemeClr val="bg1"/>
                </a:solidFill>
              </a:rPr>
              <a:t>Андраш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Форгэкс</a:t>
            </a:r>
            <a:r>
              <a:rPr lang="ru-RU" dirty="0">
                <a:solidFill>
                  <a:schemeClr val="bg1"/>
                </a:solidFill>
              </a:rPr>
              <a:t>. «Конечно, это будет не первый наш продукт, потому что создать стейк — дело очень сложное. Первой волной мясных продуктов, созданных таким методом, скорее всего станут полуфабрикаты из рубленого мяса и паштеты».</a:t>
            </a:r>
          </a:p>
        </p:txBody>
      </p:sp>
      <p:pic>
        <p:nvPicPr>
          <p:cNvPr id="7170" name="Picture 2" descr="http://bird.a42.ru/images/uploads/3d+print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431" y="4595866"/>
            <a:ext cx="3300857" cy="220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187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64008" y="151190"/>
            <a:ext cx="12192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										Медузы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b="1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Популяция медуз достигла критической отметки. Такие данные в своем докладе опубликовала ООН в 2013 году. Медузы представляют угрозу для судов, забивают стоки электростанций и едят своих конкурентов по пищевой цепочке. В странах Азии медузы и сами давно вошли в рацион и их называют «хрустальным мясом». Специалисты ООН советуют перенять азиатский опыт и представителям других наций: «Если вы не можете бороться с ними, ешьте их». Это поможет сократить популяцию медуз и обеспечит дополнительной едой человечество в будущем.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В употреблении медуз в пищу есть свои плюсы. Они содержат полезный набор витаминов и минералов, являются источником протеина, а также насчитывают минимум калорий.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b="1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cdn.fishki.net/upload/post/201409/20/1306402/57ddc3fcd197aa3f2b77f2a05e2998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223" y="3144452"/>
            <a:ext cx="4553585" cy="30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670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89504" y="173736"/>
            <a:ext cx="636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Транспорт будущего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82640" y="891183"/>
            <a:ext cx="5327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Транспортная система будущего.</a:t>
            </a:r>
          </a:p>
          <a:p>
            <a:r>
              <a:rPr lang="ru-RU" dirty="0">
                <a:solidFill>
                  <a:schemeClr val="bg1"/>
                </a:solidFill>
              </a:rPr>
              <a:t>Помимо энергетической автономности планируется ввести и усовершенствованную систему транспорта. Невероятно, но пройдёт 50 лет, и у нас совсем не будет транспорта на дорогах. Впрочем, привычных дорог тоже не будет.</a:t>
            </a:r>
          </a:p>
          <a:p>
            <a:r>
              <a:rPr lang="ru-RU" dirty="0">
                <a:solidFill>
                  <a:schemeClr val="bg1"/>
                </a:solidFill>
              </a:rPr>
              <a:t>Российский конструктор Ремезов заявляет, что его группа уже практически завершила разработку новейшего транспортного средства под рабочим названием "</a:t>
            </a:r>
            <a:r>
              <a:rPr lang="ru-RU" dirty="0" err="1">
                <a:solidFill>
                  <a:schemeClr val="bg1"/>
                </a:solidFill>
              </a:rPr>
              <a:t>Ларк</a:t>
            </a:r>
            <a:r>
              <a:rPr lang="ru-RU" dirty="0">
                <a:solidFill>
                  <a:schemeClr val="bg1"/>
                </a:solidFill>
              </a:rPr>
              <a:t>". Это что-то среднее между летающим автомобилем и </a:t>
            </a:r>
            <a:r>
              <a:rPr lang="ru-RU" dirty="0" err="1">
                <a:solidFill>
                  <a:schemeClr val="bg1"/>
                </a:solidFill>
              </a:rPr>
              <a:t>минисамолётом</a:t>
            </a:r>
            <a:r>
              <a:rPr lang="ru-RU" dirty="0">
                <a:solidFill>
                  <a:schemeClr val="bg1"/>
                </a:solidFill>
              </a:rPr>
              <a:t>. Дабы избежать аварийного столкновения летающих машин в воздухе, "</a:t>
            </a:r>
            <a:r>
              <a:rPr lang="ru-RU" dirty="0" err="1">
                <a:solidFill>
                  <a:schemeClr val="bg1"/>
                </a:solidFill>
              </a:rPr>
              <a:t>ларк</a:t>
            </a:r>
            <a:r>
              <a:rPr lang="ru-RU" dirty="0">
                <a:solidFill>
                  <a:schemeClr val="bg1"/>
                </a:solidFill>
              </a:rPr>
              <a:t>" оснащен автоматической системой корректировки управления. При желании водителя аппарат вообще сможет лететь по заданному маршруту на автопилоте.</a:t>
            </a:r>
          </a:p>
        </p:txBody>
      </p:sp>
      <p:pic>
        <p:nvPicPr>
          <p:cNvPr id="6" name="Picture 2" descr="Картинки по запросу каким учёные видят город в будущ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308" y="1463040"/>
            <a:ext cx="4620613" cy="2951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6363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57544" y="377780"/>
            <a:ext cx="52913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Транспортный вопрос рассматривают в Саудовской Аравии. Инженеры спроектировали город будущего, название которого переводится как "источник". Организация транспортной системы города рассматривается с помощью трёх видов передвижения.</a:t>
            </a:r>
          </a:p>
          <a:p>
            <a:r>
              <a:rPr lang="ru-RU" dirty="0">
                <a:solidFill>
                  <a:schemeClr val="bg1"/>
                </a:solidFill>
              </a:rPr>
              <a:t>Первая сеть предназначена для передвижения на большие расстояния, и представлена небольшими электрическими вагончиками, передвигающимися по рельсам, проложенным над крышами зданий.</a:t>
            </a:r>
          </a:p>
          <a:p>
            <a:r>
              <a:rPr lang="ru-RU" dirty="0">
                <a:solidFill>
                  <a:schemeClr val="bg1"/>
                </a:solidFill>
              </a:rPr>
              <a:t>Вторая система, предназначенная для поездок в соседние кварталы, состоит из подземных </a:t>
            </a:r>
            <a:r>
              <a:rPr lang="ru-RU" dirty="0" err="1">
                <a:solidFill>
                  <a:schemeClr val="bg1"/>
                </a:solidFill>
              </a:rPr>
              <a:t>минимаршруток</a:t>
            </a:r>
            <a:r>
              <a:rPr lang="ru-RU" dirty="0">
                <a:solidFill>
                  <a:schemeClr val="bg1"/>
                </a:solidFill>
              </a:rPr>
              <a:t>, вместительностью на 2-3 человека. В случае же поездки до ближайшего магазина, наиболее удобен общественный транспорт, курсирующий непосредственно по улицам.</a:t>
            </a:r>
          </a:p>
        </p:txBody>
      </p:sp>
      <p:pic>
        <p:nvPicPr>
          <p:cNvPr id="5" name="Picture 2" descr="Картинки по запросу транспорт будуще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99616"/>
            <a:ext cx="5318962" cy="35724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3819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90104" y="353259"/>
            <a:ext cx="29900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Кроме того, появятся функциональные роботы, способные выполнять всю домашнюю работу, начиная от уборки квартиры и заканчивая приготовлением ужина. Согласитесь, такой робот весьма удобен. К примеру, в отличие от наёмной домработницы робот никогда не украдет деньги или украшения, не отдаст ключи от дома ворам домушникам, да и семейные тайны он не подслушает.</a:t>
            </a:r>
          </a:p>
        </p:txBody>
      </p:sp>
      <p:pic>
        <p:nvPicPr>
          <p:cNvPr id="5" name="Picture 2" descr="Картинки по запросу домашние роботы  будуще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91056"/>
            <a:ext cx="6184548" cy="3481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2567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hyser.com.ua/wp-content/uploads/2016/05/Clean-Energy-21-880x5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207" y="2098002"/>
            <a:ext cx="6693281" cy="401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5055" y="437126"/>
            <a:ext cx="9725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А</a:t>
            </a:r>
            <a:r>
              <a:rPr lang="ru-RU" sz="3200" dirty="0" smtClean="0">
                <a:solidFill>
                  <a:schemeClr val="bg1"/>
                </a:solidFill>
              </a:rPr>
              <a:t>льтернативные источники </a:t>
            </a:r>
            <a:r>
              <a:rPr lang="ru-RU" sz="3200" dirty="0">
                <a:solidFill>
                  <a:schemeClr val="bg1"/>
                </a:solidFill>
              </a:rPr>
              <a:t>энергии будущего</a:t>
            </a:r>
          </a:p>
        </p:txBody>
      </p:sp>
    </p:spTree>
    <p:extLst>
      <p:ext uri="{BB962C8B-B14F-4D97-AF65-F5344CB8AC3E}">
        <p14:creationId xmlns:p14="http://schemas.microsoft.com/office/powerpoint/2010/main" val="348881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hyser.com.ua/wp-content/uploads/2016/05/Vodorodnoe-toplivo-na-avtozapravk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47" y="2629467"/>
            <a:ext cx="4818386" cy="361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008" y="0"/>
            <a:ext cx="121920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232328"/>
                </a:solidFill>
                <a:latin typeface="Open Sans"/>
              </a:rPr>
              <a:t>	</a:t>
            </a: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				</a:t>
            </a:r>
            <a:r>
              <a:rPr lang="ru-RU" altLang="ru-RU" sz="3200" b="1" dirty="0" smtClean="0">
                <a:solidFill>
                  <a:srgbClr val="232328"/>
                </a:solidFill>
                <a:latin typeface="Open Sans"/>
              </a:rPr>
              <a:t> Водород</a:t>
            </a:r>
            <a:endParaRPr lang="ru-RU" altLang="ru-RU" sz="3200" b="1" dirty="0">
              <a:solidFill>
                <a:srgbClr val="232328"/>
              </a:solidFill>
              <a:latin typeface="Open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232328"/>
                </a:solidFill>
                <a:latin typeface="Open Sans"/>
              </a:rPr>
              <a:t>Применение: дешевый источник альтернативной энергии</a:t>
            </a:r>
            <a:endParaRPr lang="ru-RU" altLang="ru-RU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232328"/>
                </a:solidFill>
                <a:latin typeface="Open Sans"/>
              </a:rPr>
              <a:t>Примечательно, что NASA ранее заправляла свои шаттлы именно водородом.  Но беда в том, что водород хоть и обладает статусом самого распространенного элемента космоса, на нашей планете встречается только в виде соединений. Таким образом, для получения его в чистом виде нужно тратить энергию. Однако после завершения процесса его можно поместить в топливные ячейки и использовать по назначению. К примеру, </a:t>
            </a:r>
            <a:r>
              <a:rPr lang="ru-RU" altLang="ru-RU" dirty="0" err="1">
                <a:solidFill>
                  <a:srgbClr val="232328"/>
                </a:solidFill>
                <a:latin typeface="Open Sans"/>
              </a:rPr>
              <a:t>Honda</a:t>
            </a:r>
            <a:r>
              <a:rPr lang="ru-RU" altLang="ru-RU" dirty="0">
                <a:solidFill>
                  <a:srgbClr val="232328"/>
                </a:solidFill>
                <a:latin typeface="Open Sans"/>
              </a:rPr>
              <a:t> выпускает автомобили, которые ездят благодаря энергии водородных ячеек. В Калифорнии, Германии и Южной Корее строят водородные заправки.</a:t>
            </a:r>
            <a:endParaRPr lang="ru-RU" altLang="ru-RU" b="1" dirty="0">
              <a:solidFill>
                <a:srgbClr val="3264AA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38383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hyser.com.ua/wp-content/uploads/2016/05/Buoyant-Airborne-Turbine-Altaeros-Energies-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247" y="3236606"/>
            <a:ext cx="4491815" cy="312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9410"/>
            <a:ext cx="121920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				</a:t>
            </a:r>
            <a:r>
              <a:rPr lang="ru-RU" altLang="ru-RU" sz="3200" b="1" dirty="0" smtClean="0">
                <a:solidFill>
                  <a:srgbClr val="232328"/>
                </a:solidFill>
                <a:latin typeface="Open Sans"/>
              </a:rPr>
              <a:t>Летающие </a:t>
            </a:r>
            <a:r>
              <a:rPr lang="ru-RU" altLang="ru-RU" sz="3200" b="1" dirty="0">
                <a:solidFill>
                  <a:srgbClr val="232328"/>
                </a:solidFill>
                <a:latin typeface="Open Sans"/>
              </a:rPr>
              <a:t>ветряки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3264AA"/>
                </a:solidFill>
                <a:latin typeface="Open Sans"/>
                <a:hlinkClick r:id="rId2"/>
              </a:rPr>
              <a:t>  </a:t>
            </a:r>
            <a:endParaRPr lang="ru-RU" altLang="ru-RU" b="1" dirty="0">
              <a:solidFill>
                <a:srgbClr val="232328"/>
              </a:solidFill>
              <a:latin typeface="Open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232328"/>
                </a:solidFill>
                <a:latin typeface="Open Sans"/>
              </a:rPr>
              <a:t>Применение: замена классической ветроэнергетики</a:t>
            </a:r>
            <a:endParaRPr lang="ru-RU" altLang="ru-RU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232328"/>
                </a:solidFill>
                <a:latin typeface="Open Sans"/>
              </a:rPr>
              <a:t>Энергия ветра – доступный и выгодный источник энергии. Однако, чтобы ветряные мельницы приносили должный эффект, необходима большая сила ветра. Решить эту проблему можно легко: надо поднять </a:t>
            </a:r>
            <a:r>
              <a:rPr lang="ru-RU" altLang="ru-RU" dirty="0" err="1">
                <a:solidFill>
                  <a:srgbClr val="232328"/>
                </a:solidFill>
                <a:latin typeface="Open Sans"/>
              </a:rPr>
              <a:t>ветрогенератор</a:t>
            </a:r>
            <a:r>
              <a:rPr lang="ru-RU" altLang="ru-RU" dirty="0">
                <a:solidFill>
                  <a:srgbClr val="232328"/>
                </a:solidFill>
                <a:latin typeface="Open Sans"/>
              </a:rPr>
              <a:t> на высоту 300–600 метров над уровнем моря, где более сильные и стабильные потоки воздуха. Первые летающие ветряки планируют разместить на Аляске. Они выглядят как дирижабли с турбиной, которые при сильных порывах ветра способны припарковаться на земле. Автоматическая система позволит таким ветрякам выбрать лучшее положение в пространстве.</a:t>
            </a:r>
            <a:endParaRPr lang="ru-RU" altLang="ru-RU" b="1" dirty="0">
              <a:solidFill>
                <a:srgbClr val="3264AA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20329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hyser.com.ua/wp-content/uploads/2016/05/Cosmos1_in_orbi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167" y="2648035"/>
            <a:ext cx="5256925" cy="394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296" y="0"/>
            <a:ext cx="122560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			Космические </a:t>
            </a:r>
            <a:r>
              <a:rPr lang="ru-RU" altLang="ru-RU" sz="2800" b="1" dirty="0">
                <a:solidFill>
                  <a:srgbClr val="232328"/>
                </a:solidFill>
                <a:latin typeface="Open Sans"/>
              </a:rPr>
              <a:t>солнечные </a:t>
            </a: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станции</a:t>
            </a:r>
            <a:endParaRPr lang="ru-RU" altLang="ru-RU" sz="2800" b="1" dirty="0">
              <a:solidFill>
                <a:srgbClr val="232328"/>
              </a:solidFill>
              <a:latin typeface="Open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232328"/>
                </a:solidFill>
                <a:latin typeface="Open Sans"/>
              </a:rPr>
              <a:t>Применение: аккумулируют большее количество энергии, чем наземные аналоги</a:t>
            </a:r>
            <a:endParaRPr lang="ru-RU" altLang="ru-RU" sz="12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232328"/>
                </a:solidFill>
                <a:latin typeface="Open Sans"/>
              </a:rPr>
              <a:t>Нелегко превратить производство солнечной энергии в экономически выгодное дело, ведь атмосфера Земли уменьшает интенсивность солнечного освещения. Один из способов решения проблемы – создать «солнечные фермы» в космосе. Они смогут аккумулировать лучи Солнца и прямиком передавать собранную энергию на Землю посредством микроволн или лазерных лучей. Главная преграда для такого проекта сегодня – слишком высокая стоимость. Однако в будущем солнечные батареи станут более эффективными, после чего снизится стоимость запуска кораблей на орбиту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415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528" y="255121"/>
            <a:ext cx="1156411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Прозрачные </a:t>
            </a:r>
            <a:r>
              <a:rPr lang="ru-RU" sz="3200" dirty="0">
                <a:solidFill>
                  <a:schemeClr val="bg1"/>
                </a:solidFill>
              </a:rPr>
              <a:t>солнечные </a:t>
            </a:r>
            <a:r>
              <a:rPr lang="ru-RU" sz="3200" dirty="0" smtClean="0">
                <a:solidFill>
                  <a:schemeClr val="bg1"/>
                </a:solidFill>
              </a:rPr>
              <a:t>батареи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Применение: замена традиционным источникам </a:t>
            </a:r>
            <a:r>
              <a:rPr lang="ru-RU" dirty="0" smtClean="0">
                <a:solidFill>
                  <a:schemeClr val="bg1"/>
                </a:solidFill>
              </a:rPr>
              <a:t>энергии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Солнечную энергию активно производит Германия. Стоимость выпуска батарей снижается, а их эффективность постоянно растет.  Ученые из Лос-Анджелеса разработали батареи, которые можно установить на оконное стекло. Пока это дорогая технология, но через 2–3 года она может стать экономически выгодной.</a:t>
            </a:r>
          </a:p>
        </p:txBody>
      </p:sp>
      <p:pic>
        <p:nvPicPr>
          <p:cNvPr id="11266" name="Picture 2" descr="https://hyser.com.ua/wp-content/uploads/2016/05/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67" y="2939534"/>
            <a:ext cx="5431409" cy="303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83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484" y="290822"/>
            <a:ext cx="3929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Города будущего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34793" y="875597"/>
            <a:ext cx="7388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Какими будут города в будущем</a:t>
            </a:r>
            <a:r>
              <a:rPr lang="en-US" sz="3200" b="1" dirty="0">
                <a:solidFill>
                  <a:schemeClr val="bg1"/>
                </a:solidFill>
              </a:rPr>
              <a:t>?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6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hyser.com.ua/wp-content/uploads/2016/05/1451459945_vodorosl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319" y="3082273"/>
            <a:ext cx="4797404" cy="359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6063"/>
            <a:ext cx="121920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			</a:t>
            </a:r>
            <a:r>
              <a:rPr lang="ru-RU" altLang="ru-RU" sz="2800" b="1" dirty="0" err="1" smtClean="0">
                <a:solidFill>
                  <a:srgbClr val="232328"/>
                </a:solidFill>
                <a:latin typeface="Open Sans"/>
              </a:rPr>
              <a:t>Биотопливо</a:t>
            </a: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 </a:t>
            </a:r>
            <a:r>
              <a:rPr lang="ru-RU" altLang="ru-RU" sz="2800" b="1" dirty="0">
                <a:solidFill>
                  <a:srgbClr val="232328"/>
                </a:solidFill>
                <a:latin typeface="Open Sans"/>
              </a:rPr>
              <a:t>из </a:t>
            </a:r>
            <a:r>
              <a:rPr lang="ru-RU" altLang="ru-RU" sz="2800" b="1" dirty="0" smtClean="0">
                <a:solidFill>
                  <a:srgbClr val="232328"/>
                </a:solidFill>
                <a:latin typeface="Open Sans"/>
              </a:rPr>
              <a:t>водорослей</a:t>
            </a:r>
            <a:endParaRPr lang="ru-RU" altLang="ru-RU" sz="2800" b="1" dirty="0">
              <a:solidFill>
                <a:srgbClr val="232328"/>
              </a:solidFill>
              <a:latin typeface="Open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232328"/>
                </a:solidFill>
                <a:latin typeface="Open Sans"/>
              </a:rPr>
              <a:t>Применение: дешевый источник этанола</a:t>
            </a:r>
            <a:endParaRPr lang="ru-RU" altLang="ru-RU" sz="12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232328"/>
                </a:solidFill>
                <a:latin typeface="Open Sans"/>
              </a:rPr>
              <a:t>В период с 2002 по 2013 год производство </a:t>
            </a:r>
            <a:r>
              <a:rPr lang="ru-RU" altLang="ru-RU" dirty="0" err="1">
                <a:solidFill>
                  <a:srgbClr val="232328"/>
                </a:solidFill>
                <a:latin typeface="Open Sans"/>
              </a:rPr>
              <a:t>биотоплива</a:t>
            </a:r>
            <a:r>
              <a:rPr lang="ru-RU" altLang="ru-RU" dirty="0">
                <a:solidFill>
                  <a:srgbClr val="232328"/>
                </a:solidFill>
                <a:latin typeface="Open Sans"/>
              </a:rPr>
              <a:t> увеличилось в пять раз. Главная причина – потребность в этаноле и </a:t>
            </a:r>
            <a:r>
              <a:rPr lang="ru-RU" altLang="ru-RU" dirty="0" err="1">
                <a:solidFill>
                  <a:srgbClr val="232328"/>
                </a:solidFill>
                <a:latin typeface="Open Sans"/>
              </a:rPr>
              <a:t>биодизеле</a:t>
            </a:r>
            <a:r>
              <a:rPr lang="ru-RU" altLang="ru-RU" dirty="0">
                <a:solidFill>
                  <a:srgbClr val="232328"/>
                </a:solidFill>
                <a:latin typeface="Open Sans"/>
              </a:rPr>
              <a:t>, которые добавляют к топливу. Еще Генри Форд планировал, что двигатель автомобиля должен работать на этаноле. Но тогда нефть была более перспективным топливом. Сейчас она теряет позиции, что дает этанолу шанс на возвращение. Проблема главного </a:t>
            </a:r>
            <a:r>
              <a:rPr lang="ru-RU" altLang="ru-RU" dirty="0" err="1">
                <a:solidFill>
                  <a:srgbClr val="232328"/>
                </a:solidFill>
                <a:latin typeface="Open Sans"/>
              </a:rPr>
              <a:t>биотоплива</a:t>
            </a:r>
            <a:r>
              <a:rPr lang="ru-RU" altLang="ru-RU" dirty="0">
                <a:solidFill>
                  <a:srgbClr val="232328"/>
                </a:solidFill>
                <a:latin typeface="Open Sans"/>
              </a:rPr>
              <a:t> –этанола – состоит в том, что для его производства нужно использовать те же земли и сырье, что и для пищевых продуктов. Таким образом, возникает конкуренция между энергетической и пищевой отраслями.</a:t>
            </a:r>
            <a:endParaRPr lang="ru-RU" altLang="ru-RU" sz="12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232328"/>
                </a:solidFill>
                <a:latin typeface="Open Sans"/>
              </a:rPr>
              <a:t>Решением этой проблемы могут стать водоросли. Они быстро растут, не требуют особых условий, а остаток можно перерабатывать и использовать для выращивания нового урожая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615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360" y="0"/>
            <a:ext cx="94152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Дороги, покрытые солнечными </a:t>
            </a:r>
            <a:r>
              <a:rPr lang="ru-RU" dirty="0" smtClean="0">
                <a:solidFill>
                  <a:schemeClr val="bg1"/>
                </a:solidFill>
              </a:rPr>
              <a:t>панелями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Применение: накопление энергии </a:t>
            </a:r>
            <a:r>
              <a:rPr lang="ru-RU" dirty="0" smtClean="0">
                <a:solidFill>
                  <a:schemeClr val="bg1"/>
                </a:solidFill>
              </a:rPr>
              <a:t>солнца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Во Франции началось строительство 1000 км дорог, которые будут покрыты фотоэлектрическими панелями. В течение пяти лет инженеры создавали солнечные панели под названием </a:t>
            </a:r>
            <a:r>
              <a:rPr lang="ru-RU" dirty="0" err="1">
                <a:solidFill>
                  <a:schemeClr val="bg1"/>
                </a:solidFill>
              </a:rPr>
              <a:t>Wattway</a:t>
            </a:r>
            <a:r>
              <a:rPr lang="ru-RU" dirty="0">
                <a:solidFill>
                  <a:schemeClr val="bg1"/>
                </a:solidFill>
              </a:rPr>
              <a:t>. Они аккумулируют энергию солнца благодаря тонкой пленке поликристаллического кремния. Четыре метра такой дороги должно хватить, чтобы полностью обеспечить электроэнергией одно домохозяйство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Подобными проектами занимаются и в США. Например, в 2006 году семья из Айдахо создала стеклянные панели, которые выдерживают вес грузовиков и гарантируют качественное сцепление для машин. Согласно их подсчетам, после покрытия всех дорог США такими панелями можно получить в 48 раз больше электричества, чем сейчас вырабатывают все источники энергии вместе.</a:t>
            </a:r>
          </a:p>
        </p:txBody>
      </p:sp>
      <p:pic>
        <p:nvPicPr>
          <p:cNvPr id="15362" name="Picture 2" descr="https://hyser.com.ua/wp-content/uploads/2016/05/o-WATTWAY-faceboo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610" y="3659934"/>
            <a:ext cx="6058363" cy="302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401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0584" y="365760"/>
            <a:ext cx="7152196" cy="41893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Мода будущего.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368" y="1075647"/>
            <a:ext cx="7370856" cy="4968537"/>
          </a:xfrm>
        </p:spPr>
        <p:txBody>
          <a:bodyPr>
            <a:normAutofit fontScale="32500" lnSpcReduction="20000"/>
          </a:bodyPr>
          <a:lstStyle/>
          <a:p>
            <a:endParaRPr lang="ru-RU" sz="12000" dirty="0" smtClean="0"/>
          </a:p>
          <a:p>
            <a:pPr marL="0" indent="0">
              <a:buNone/>
            </a:pPr>
            <a:r>
              <a:rPr lang="ru-RU" sz="7200" dirty="0" smtClean="0">
                <a:solidFill>
                  <a:schemeClr val="bg1"/>
                </a:solidFill>
              </a:rPr>
              <a:t>Майка-</a:t>
            </a:r>
            <a:r>
              <a:rPr lang="ru-RU" sz="7200" dirty="0" err="1" smtClean="0">
                <a:solidFill>
                  <a:schemeClr val="bg1"/>
                </a:solidFill>
              </a:rPr>
              <a:t>трансформер</a:t>
            </a:r>
            <a:r>
              <a:rPr lang="ru-RU" sz="7200" dirty="0">
                <a:solidFill>
                  <a:schemeClr val="bg1"/>
                </a:solidFill>
              </a:rPr>
              <a:t>, источающее запахи платье, говорящие кроссовки, </a:t>
            </a:r>
            <a:r>
              <a:rPr lang="ru-RU" sz="7200" dirty="0" err="1">
                <a:solidFill>
                  <a:schemeClr val="bg1"/>
                </a:solidFill>
              </a:rPr>
              <a:t>наносапоги</a:t>
            </a:r>
            <a:r>
              <a:rPr lang="ru-RU" sz="7200" dirty="0">
                <a:solidFill>
                  <a:schemeClr val="bg1"/>
                </a:solidFill>
              </a:rPr>
              <a:t> – это уже не фантастика, это – реальность. Человечество так увлеклось высокими технологиями, что начало внедрять электронные элементы в обыкновенную одежду. Гардероб не такого уж и далёкого будущего сможет не просто обходиться без глажки и стирки, но и самостоятельно выходить в интернет, отправлять своему владельцу </a:t>
            </a:r>
            <a:r>
              <a:rPr lang="ru-RU" sz="7200" dirty="0" err="1">
                <a:solidFill>
                  <a:schemeClr val="bg1"/>
                </a:solidFill>
              </a:rPr>
              <a:t>смски</a:t>
            </a:r>
            <a:r>
              <a:rPr lang="ru-RU" sz="7200" dirty="0">
                <a:solidFill>
                  <a:schemeClr val="bg1"/>
                </a:solidFill>
              </a:rPr>
              <a:t> и даже увеличивать его физические возможности до уровня супергероя. Кстати, всё это реально уже сегодня</a:t>
            </a:r>
            <a:r>
              <a:rPr lang="ru-RU" sz="7200" dirty="0" smtClean="0">
                <a:solidFill>
                  <a:schemeClr val="bg1"/>
                </a:solidFill>
              </a:rPr>
              <a:t>.</a:t>
            </a:r>
            <a:endParaRPr lang="ru-RU" sz="72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061" y="1783080"/>
            <a:ext cx="2298542" cy="377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2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289" y="-1024128"/>
            <a:ext cx="9601196" cy="420318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sz="9600" dirty="0" smtClean="0"/>
          </a:p>
          <a:p>
            <a:pPr marL="0" indent="0">
              <a:buNone/>
            </a:pPr>
            <a:endParaRPr lang="ru-RU" sz="7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chemeClr val="bg1"/>
                </a:solidFill>
              </a:rPr>
              <a:t>Покупателей </a:t>
            </a:r>
            <a:r>
              <a:rPr lang="ru-RU" sz="7200" dirty="0">
                <a:solidFill>
                  <a:schemeClr val="bg1"/>
                </a:solidFill>
              </a:rPr>
              <a:t>европейских магазинов уже не удивляют «умные» кроссовки, которые можно синхронизировать с мобильным телефоном, и данные о маршруте утренней пробежки будут тут же переданы в Интернет. Кроме того, чудо-обувь измеряет пульс спортсмена, анализирует скорость бега и подсказывает правильный </a:t>
            </a:r>
            <a:r>
              <a:rPr lang="ru-RU" sz="7200" dirty="0" smtClean="0">
                <a:solidFill>
                  <a:schemeClr val="bg1"/>
                </a:solidFill>
              </a:rPr>
              <a:t>темп.</a:t>
            </a:r>
            <a:endParaRPr lang="ru-RU" sz="72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s://trendland.com/wp-content/uploads/2011/12/SPLASH-CALENDAR-2012-TEJAL-PAT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207" y="3080450"/>
            <a:ext cx="4955921" cy="344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33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56" y="817972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</a:rPr>
              <a:t>Модные тенденции в современном мире развиваются стремительно и ярко. Я думаю, что мода в будущем будет носить лозунг "Красиво и удобно". Это должна быть одежда удобная и практичная, потому что, при становящемся все более активным образе жизни, неудобная и непрактичная одежда потеряет свои преимущества. Одежда, конечно же, должна быть красивой. Надеюсь, в будущем мы увидим еще большее разнообразие фасонов, чем сейчас. Моду будущего мы делаем сами. И то, насколько быстро и качественно она будет развиваться, зависит от нас.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14016" y="347472"/>
            <a:ext cx="7330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Каким мы видим моду в будущем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1" y="3685032"/>
            <a:ext cx="3791993" cy="3008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032" y="1073573"/>
            <a:ext cx="3090708" cy="4905711"/>
          </a:xfrm>
          <a:prstGeom prst="rect">
            <a:avLst/>
          </a:prstGeom>
        </p:spPr>
      </p:pic>
      <p:pic>
        <p:nvPicPr>
          <p:cNvPr id="10242" name="Picture 2" descr="http://2.bp.blogspot.com/-7TYcO-hNknQ/UC92S5c2tII/AAAAAAAAGbE/SzmWhlBn9G4/s1600/Vogue_Netherlands_Sept2012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078" y="3685032"/>
            <a:ext cx="3761164" cy="247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9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3552" y="373824"/>
            <a:ext cx="11283696" cy="177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Стартрек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Бесконечность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Trek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Beyond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Бесстрашная команда крейсера Звездного Флота «Энтерпрайз» исследует неизведанные глубины космоса. Во время этого полного опасностей путешествия герои сталкиваются с таинственной силой, ставящей под угрозу не только их миссию и стабильность Федерации, но и весь миропорядок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allmovies.uz/uploads/images/2016/10/12/C/1/C1beu17GGYx4maMC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8" y="463444"/>
            <a:ext cx="985274" cy="153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filmsok.ru/_ld/2/159024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2176" y="2168186"/>
            <a:ext cx="1430988" cy="20135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0" y="2091542"/>
            <a:ext cx="10552176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Земля будущего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Tomorrowland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в руки к молодой девушке, жаждущей новых приключений, попадает загадочный предмет, открывающий доступ в параллельную реальность, она вынуждена обратиться за помощью к циничному гению-изобретателю Фрэнку. Кейси должна убедить бывшего вундеркинда раскрыть ей тайну загадочного места, находящегося вне привычной реальности, известного как Земля будущего, и убедить Фрэнка вернуться туда, откуда его однажды изгнали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5116" y="4417504"/>
            <a:ext cx="10312591" cy="2254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Hunger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Games</a:t>
            </a: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Будущее. Деспотичное государство ежегодно устраивает показательные игры на выживание, за которыми в прямом эфире следит весь мир. Жребий участвовать в Играх выпадает юной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Китнисс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тайно влюбленному в нее Питу. Они знакомы с детства, но теперь должны стать врагами. Ведь по нерушимому закону Голодных игр победить может только один из 24 участников. Судьям не важно кто выиграет, главное - зрелище. И на этот раз зрелище будет незабываемым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s://artfiles.alphacoders.com/565/565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8" y="4307736"/>
            <a:ext cx="1627083" cy="241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624328" y="-52971"/>
            <a:ext cx="7233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Фильмы и литература о будущем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026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3763" y="58425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Автор: Герберт Уэллс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Тридцатого октября 1938 года в Нью-Йорке разразилась небывалая паника. Тысячи перепуганных американцев собирали вещи, готовясь к эвакуации, прощались с близкими и молились о спасении. Улицы заполнились бестолково суетящимися людьми, дороги, ведущие из города, были до отказа забиты беженцами. В полицию беспрерывно звонили горожане, взывая о помощи и требуя противогазов. Они сообщали, что уже слышат стрельбу, а с крыш домов видят вспышки взрывающихся снарядов и облака зеленоватого газа, который повсюду используют марсиане!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3" name="Рисунок 2" descr="http://readli.net/wp-content/uploads/2015/09/BC2_143088800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959" y="189495"/>
            <a:ext cx="16795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0563" y="3404757"/>
            <a:ext cx="9059538" cy="379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Книга : Гостья из будущего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Автор: Кир Булычев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романе Кира Булычева «Гостья из будущего» вы прочитаете о том, как злобные космические пираты, прилетевшие на землю с далекой планеты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Крокрыс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попытались завладеть чудесным изобретением 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миелофоном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 о том, что произошло дальше, когда Алиса Селезнева и ее друзья стали на пути бандитов-инопланетян. По мотивам романа был снят знаменитый сериал.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93763" y="260368"/>
            <a:ext cx="2879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Книга : Машина времени</a:t>
            </a:r>
            <a:endParaRPr lang="ru-RU" b="1" dirty="0"/>
          </a:p>
        </p:txBody>
      </p:sp>
      <p:pic>
        <p:nvPicPr>
          <p:cNvPr id="9" name="Рисунок 8" descr="Картинки по запросу книги про будущее будущем и краткое содержани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9724" y="3404757"/>
            <a:ext cx="2095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8565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62182" y="146304"/>
            <a:ext cx="1603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Опрос</a:t>
            </a:r>
            <a:endParaRPr lang="ru-RU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086127666"/>
              </p:ext>
            </p:extLst>
          </p:nvPr>
        </p:nvGraphicFramePr>
        <p:xfrm>
          <a:off x="1699844" y="109728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9521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42505510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7044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9161999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152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21208" y="1257397"/>
            <a:ext cx="4617720" cy="2409057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222222"/>
                </a:solidFill>
                <a:latin typeface="PT Sans"/>
              </a:rPr>
              <a:t>Правительство Китая, одобрив амбициозный проект населенного пункта под названием </a:t>
            </a:r>
            <a:r>
              <a:rPr lang="ru-RU" sz="1800" dirty="0" err="1">
                <a:solidFill>
                  <a:srgbClr val="222222"/>
                </a:solidFill>
                <a:latin typeface="PT Sans"/>
              </a:rPr>
              <a:t>Great</a:t>
            </a:r>
            <a:r>
              <a:rPr lang="ru-RU" sz="1800" dirty="0">
                <a:solidFill>
                  <a:srgbClr val="222222"/>
                </a:solidFill>
                <a:latin typeface="PT Sans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PT Sans"/>
              </a:rPr>
              <a:t>City</a:t>
            </a:r>
            <a:r>
              <a:rPr lang="ru-RU" sz="1800" dirty="0">
                <a:solidFill>
                  <a:srgbClr val="222222"/>
                </a:solidFill>
                <a:latin typeface="PT Sans"/>
              </a:rPr>
              <a:t>. «Великий город» представляет собой проект с нуля. Он строится в сельской местности невдалеке от Чэнду. Город будет рассчитан на 80 тысяч жителей, и любые передвижения по нему можно будет совершать пешком или на велосипеде без каких-либо сложностей. Быстро добираться в любую точку города поможет его уникальная проектировка – жилой центр будет расположен в самом центре </a:t>
            </a:r>
            <a:r>
              <a:rPr lang="ru-RU" sz="1800" dirty="0" err="1">
                <a:solidFill>
                  <a:srgbClr val="222222"/>
                </a:solidFill>
                <a:latin typeface="PT Sans"/>
              </a:rPr>
              <a:t>Great</a:t>
            </a:r>
            <a:r>
              <a:rPr lang="ru-RU" sz="1800" dirty="0">
                <a:solidFill>
                  <a:srgbClr val="222222"/>
                </a:solidFill>
                <a:latin typeface="PT Sans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PT Sans"/>
              </a:rPr>
              <a:t>City</a:t>
            </a:r>
            <a:r>
              <a:rPr lang="ru-RU" sz="1800" dirty="0">
                <a:solidFill>
                  <a:srgbClr val="222222"/>
                </a:solidFill>
                <a:latin typeface="PT Sans"/>
              </a:rPr>
              <a:t>, а дороги, офисные и административные здания – вокруг него. Таким образом, чтобы добраться пешком от центра до внешнего кольца из парков, необходимо будет потратить не более 10 минут.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9664" y="-173736"/>
            <a:ext cx="5553456" cy="10801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Город без </a:t>
            </a:r>
            <a:r>
              <a:rPr lang="ru-RU" sz="3600" b="1" dirty="0" smtClean="0">
                <a:solidFill>
                  <a:schemeClr val="bg1"/>
                </a:solidFill>
              </a:rPr>
              <a:t>машин</a:t>
            </a:r>
            <a:r>
              <a:rPr lang="ru-RU" b="1" i="1" dirty="0">
                <a:solidFill>
                  <a:schemeClr val="bg1"/>
                </a:solidFill>
              </a:rPr>
              <a:t>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75" y="2855118"/>
            <a:ext cx="4097089" cy="2662114"/>
          </a:xfrm>
        </p:spPr>
      </p:pic>
    </p:spTree>
    <p:extLst>
      <p:ext uri="{BB962C8B-B14F-4D97-AF65-F5344CB8AC3E}">
        <p14:creationId xmlns:p14="http://schemas.microsoft.com/office/powerpoint/2010/main" val="129771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3579580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3458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3478593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6190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landscapereview.ru/wp-content/uploads/2016/12/%D0%BF%D0%B0%D1%80%D0%B8%D0%B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120" y="1258824"/>
            <a:ext cx="6516848" cy="503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52144" y="246888"/>
            <a:ext cx="9010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Таким мы представляем Агрыз в будущем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023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0291" y="316868"/>
            <a:ext cx="11628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Кто-то боится будущего, так как неизвестность всегда пугает. Что ждет человека через несколько сотен лет никто не знает. Очень многое зависит от самого человека, именно он создает историю и строит будущее. Наверное, самое главное заключается в том, чтобы люди позаботились о будущем для нового поколения, чтобы им не пришлось страдать от болезней, нехватки еды. Мы должны заботиться о будущем, о том, в каком состоянии достанется планета земля нашим потомкам.</a:t>
            </a:r>
          </a:p>
        </p:txBody>
      </p:sp>
      <p:pic>
        <p:nvPicPr>
          <p:cNvPr id="2050" name="Picture 2" descr="http://kruzhedelye.ru/wp-content/uploads/2017/02/7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70" y="1838036"/>
            <a:ext cx="8525676" cy="47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27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2078" y="3491347"/>
            <a:ext cx="1699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КОНЕЦ.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8581" y="378691"/>
            <a:ext cx="5006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Спасибо за внимание!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85012" y="1344168"/>
            <a:ext cx="3657600" cy="2091267"/>
          </a:xfrm>
        </p:spPr>
        <p:txBody>
          <a:bodyPr>
            <a:noAutofit/>
          </a:bodyPr>
          <a:lstStyle/>
          <a:p>
            <a:r>
              <a:rPr lang="ru-RU" sz="1800" dirty="0" err="1">
                <a:solidFill>
                  <a:schemeClr val="bg1"/>
                </a:solidFill>
                <a:latin typeface="PT Sans"/>
              </a:rPr>
              <a:t>Масдар</a:t>
            </a:r>
            <a:r>
              <a:rPr lang="ru-RU" sz="1800" dirty="0">
                <a:solidFill>
                  <a:schemeClr val="bg1"/>
                </a:solidFill>
                <a:latin typeface="PT Sans"/>
              </a:rPr>
              <a:t> в ОАЭ – город без машин и без небоскребов. </a:t>
            </a:r>
            <a:r>
              <a:rPr lang="ru-RU" sz="1800" dirty="0" err="1">
                <a:solidFill>
                  <a:schemeClr val="bg1"/>
                </a:solidFill>
                <a:latin typeface="PT Sans"/>
              </a:rPr>
              <a:t>Масдар</a:t>
            </a:r>
            <a:r>
              <a:rPr lang="ru-RU" sz="1800" dirty="0">
                <a:solidFill>
                  <a:schemeClr val="bg1"/>
                </a:solidFill>
                <a:latin typeface="PT Sans"/>
              </a:rPr>
              <a:t> уже сегодня строится с нуля в центре пустыни недалеко от Абу-Даби. Главной особенностью города станет его полная независимость от традиционных источников энергии. Вместо нефти, газа и угля </a:t>
            </a:r>
            <a:r>
              <a:rPr lang="ru-RU" sz="1800" dirty="0" err="1">
                <a:solidFill>
                  <a:schemeClr val="bg1"/>
                </a:solidFill>
                <a:latin typeface="PT Sans"/>
              </a:rPr>
              <a:t>Масдар</a:t>
            </a:r>
            <a:r>
              <a:rPr lang="ru-RU" sz="1800" dirty="0">
                <a:solidFill>
                  <a:schemeClr val="bg1"/>
                </a:solidFill>
                <a:latin typeface="PT Sans"/>
              </a:rPr>
              <a:t> будет получать энергию от солнца, ветра и геотермальных источников. Таким образом, он станет первым городом с нулевыми выбросами углерода.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8279" y="0"/>
            <a:ext cx="8887968" cy="58521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Город без выбросов углерода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79" y="1344168"/>
            <a:ext cx="5668208" cy="3657600"/>
          </a:xfrm>
        </p:spPr>
      </p:pic>
    </p:spTree>
    <p:extLst>
      <p:ext uri="{BB962C8B-B14F-4D97-AF65-F5344CB8AC3E}">
        <p14:creationId xmlns:p14="http://schemas.microsoft.com/office/powerpoint/2010/main" val="1453424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89560" y="644657"/>
            <a:ext cx="4373880" cy="2345433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PT Sans"/>
              </a:rPr>
              <a:t>Специалисты компании </a:t>
            </a:r>
            <a:r>
              <a:rPr lang="ru-RU" sz="1800" dirty="0" err="1">
                <a:solidFill>
                  <a:schemeClr val="bg1"/>
                </a:solidFill>
                <a:latin typeface="PT Sans"/>
              </a:rPr>
              <a:t>Baharash</a:t>
            </a:r>
            <a:r>
              <a:rPr lang="ru-RU" sz="1800" dirty="0">
                <a:solidFill>
                  <a:schemeClr val="bg1"/>
                </a:solidFill>
                <a:latin typeface="PT Sans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PT Sans"/>
              </a:rPr>
              <a:t>Architecture</a:t>
            </a:r>
            <a:r>
              <a:rPr lang="ru-RU" sz="1800" dirty="0">
                <a:solidFill>
                  <a:schemeClr val="bg1"/>
                </a:solidFill>
                <a:latin typeface="PT Sans"/>
              </a:rPr>
              <a:t> создали проект, в котором использовали главные мировые достижения в эко-строительстве. Важнейшими для «зеленого» города будущего они находят принципы экологии и простоту социального взаимодействия жителей. Их проект включает в себя 550 комфортабельных вилл, учебных заведений и органических ферм, энергию для которых будут вырабатывать 200 квадратных километров солнечных панелей. Солнечные батареи смогут давать городу половину от его потребностей, а использование экологически чистого общественного транспорта позволит компенсировать оставшуюся часть выбросов углерода.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38400" y="0"/>
            <a:ext cx="6650736" cy="52921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Зеленый город в пустыне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295" y="1362456"/>
            <a:ext cx="6095570" cy="3846169"/>
          </a:xfrm>
        </p:spPr>
      </p:pic>
    </p:spTree>
    <p:extLst>
      <p:ext uri="{BB962C8B-B14F-4D97-AF65-F5344CB8AC3E}">
        <p14:creationId xmlns:p14="http://schemas.microsoft.com/office/powerpoint/2010/main" val="60540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2210" y="0"/>
            <a:ext cx="5525423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3200" b="1" kern="1800" dirty="0">
                <a:solidFill>
                  <a:srgbClr val="000000"/>
                </a:solidFill>
                <a:latin typeface="Open Sans Condensed"/>
                <a:ea typeface="Times New Roman" panose="02020603050405020304" pitchFamily="18" charset="0"/>
                <a:cs typeface="Times New Roman" panose="02020603050405020304" pitchFamily="18" charset="0"/>
              </a:rPr>
              <a:t>Какой будет еда будущего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ribalych.ru/wp-content/uploads/2016/05/eda-budushhego_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799" y="3886200"/>
            <a:ext cx="3891396" cy="258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92726"/>
            <a:ext cx="120517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82828"/>
                </a:solidFill>
                <a:latin typeface="Open Sans"/>
              </a:rPr>
              <a:t>Пищевой пластырь</a:t>
            </a:r>
          </a:p>
          <a:p>
            <a:r>
              <a:rPr lang="ru-RU" b="1" dirty="0">
                <a:solidFill>
                  <a:srgbClr val="282828"/>
                </a:solidFill>
                <a:latin typeface="Open Sans"/>
              </a:rPr>
              <a:t> </a:t>
            </a:r>
          </a:p>
          <a:p>
            <a:r>
              <a:rPr lang="ru-RU" b="1" dirty="0" err="1">
                <a:solidFill>
                  <a:srgbClr val="282828"/>
                </a:solidFill>
                <a:latin typeface="Open Sans"/>
              </a:rPr>
              <a:t>Трансдермальный</a:t>
            </a:r>
            <a:r>
              <a:rPr lang="ru-RU" b="1" dirty="0">
                <a:solidFill>
                  <a:srgbClr val="282828"/>
                </a:solidFill>
                <a:latin typeface="Open Sans"/>
              </a:rPr>
              <a:t> пластырь — не новое слово в медицине. Сегодня его чаще всего используют для отказа от курения. В середине нулевых ученые совместно с Министерством обороны США начали разрабатывать пищевой пластырь, способный поставлять в организм необходимые микроэлементы и витамины. По задумке создателей, биологически активные вещества должны всасываться через поры кожи, а затем по кровеносной системе разноситься по организму. Встроенный в пластырь чип сможет считать информацию о сытости человека и при необходимости даст организму «добавку». В первую очередь пищевой пластырь пригодится военным в зоне боевых действий, космонавтам и шахтерам. По оценкам доктора Патрика </a:t>
            </a:r>
            <a:r>
              <a:rPr lang="ru-RU" b="1" dirty="0" err="1">
                <a:solidFill>
                  <a:srgbClr val="282828"/>
                </a:solidFill>
                <a:latin typeface="Open Sans"/>
              </a:rPr>
              <a:t>Данна</a:t>
            </a:r>
            <a:r>
              <a:rPr lang="ru-RU" b="1" dirty="0">
                <a:solidFill>
                  <a:srgbClr val="282828"/>
                </a:solidFill>
                <a:latin typeface="Open Sans"/>
              </a:rPr>
              <a:t>, руководящего разработками, первые образцы </a:t>
            </a:r>
            <a:r>
              <a:rPr lang="ru-RU" b="1" dirty="0" err="1">
                <a:solidFill>
                  <a:srgbClr val="282828"/>
                </a:solidFill>
                <a:latin typeface="Open Sans"/>
              </a:rPr>
              <a:t>трансдермального</a:t>
            </a:r>
            <a:r>
              <a:rPr lang="ru-RU" b="1" dirty="0">
                <a:solidFill>
                  <a:srgbClr val="282828"/>
                </a:solidFill>
                <a:latin typeface="Open Sans"/>
              </a:rPr>
              <a:t> пластыря появятся к 2025 году</a:t>
            </a:r>
            <a:r>
              <a:rPr lang="ru-RU" b="1" dirty="0" smtClean="0">
                <a:solidFill>
                  <a:srgbClr val="282828"/>
                </a:solidFill>
                <a:latin typeface="Open Sans"/>
              </a:rPr>
              <a:t>.</a:t>
            </a:r>
            <a:endParaRPr lang="ru-RU" b="1" dirty="0">
              <a:solidFill>
                <a:srgbClr val="282828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4442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7432" y="0"/>
            <a:ext cx="1221943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							</a:t>
            </a:r>
            <a:r>
              <a:rPr lang="ru-RU" sz="3200" b="1" dirty="0" smtClean="0">
                <a:solidFill>
                  <a:schemeClr val="bg1"/>
                </a:solidFill>
              </a:rPr>
              <a:t>Питательная </a:t>
            </a:r>
            <a:r>
              <a:rPr lang="ru-RU" sz="3200" b="1" dirty="0">
                <a:solidFill>
                  <a:schemeClr val="bg1"/>
                </a:solidFill>
              </a:rPr>
              <a:t>жвачка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</a:p>
          <a:p>
            <a:r>
              <a:rPr lang="ru-RU" dirty="0">
                <a:solidFill>
                  <a:schemeClr val="bg1"/>
                </a:solidFill>
              </a:rPr>
              <a:t>В повести </a:t>
            </a:r>
            <a:r>
              <a:rPr lang="ru-RU" dirty="0" err="1">
                <a:solidFill>
                  <a:schemeClr val="bg1"/>
                </a:solidFill>
              </a:rPr>
              <a:t>Роальда</a:t>
            </a:r>
            <a:r>
              <a:rPr lang="ru-RU" dirty="0">
                <a:solidFill>
                  <a:schemeClr val="bg1"/>
                </a:solidFill>
              </a:rPr>
              <a:t> Даля «Чарли и шоколадная фабрика» эксцентричный кондитер Вилли </a:t>
            </a:r>
            <a:r>
              <a:rPr lang="ru-RU" dirty="0" err="1">
                <a:solidFill>
                  <a:schemeClr val="bg1"/>
                </a:solidFill>
              </a:rPr>
              <a:t>Вонка</a:t>
            </a:r>
            <a:r>
              <a:rPr lang="ru-RU" dirty="0">
                <a:solidFill>
                  <a:schemeClr val="bg1"/>
                </a:solidFill>
              </a:rPr>
              <a:t> выпускал жвачку-обед. Жующему ее казалось, что он съел полноценный ланч из трех блюд и что он абсолютно сыт. Воплотить сказочную задумку в реальность решил британский ученый Дэйв </a:t>
            </a:r>
            <a:r>
              <a:rPr lang="ru-RU" dirty="0" err="1">
                <a:solidFill>
                  <a:schemeClr val="bg1"/>
                </a:solidFill>
              </a:rPr>
              <a:t>Харт</a:t>
            </a:r>
            <a:r>
              <a:rPr lang="ru-RU" dirty="0">
                <a:solidFill>
                  <a:schemeClr val="bg1"/>
                </a:solidFill>
              </a:rPr>
              <a:t> из Института пищевых исследований в </a:t>
            </a:r>
            <a:r>
              <a:rPr lang="ru-RU" dirty="0" err="1">
                <a:solidFill>
                  <a:schemeClr val="bg1"/>
                </a:solidFill>
              </a:rPr>
              <a:t>Норвиче</a:t>
            </a:r>
            <a:r>
              <a:rPr lang="ru-RU" dirty="0">
                <a:solidFill>
                  <a:schemeClr val="bg1"/>
                </a:solidFill>
              </a:rPr>
              <a:t> и в 2010 году приступил к работе. В жевательную резинку </a:t>
            </a:r>
            <a:r>
              <a:rPr lang="ru-RU" dirty="0" err="1">
                <a:solidFill>
                  <a:schemeClr val="bg1"/>
                </a:solidFill>
              </a:rPr>
              <a:t>Харт</a:t>
            </a:r>
            <a:r>
              <a:rPr lang="ru-RU" dirty="0">
                <a:solidFill>
                  <a:schemeClr val="bg1"/>
                </a:solidFill>
              </a:rPr>
              <a:t> придумал внедрять микрокапсулы со вкусом тех или иных продуктов, лопающиеся при контакте со слюной. Более мягкие капсулы со вкусом первых блюд «раскрываются» вначале, а более твердые, со вкусом горячего и десерта, позднее и при более интенсивном жевании. </a:t>
            </a:r>
            <a:r>
              <a:rPr lang="ru-RU" dirty="0" err="1">
                <a:solidFill>
                  <a:schemeClr val="bg1"/>
                </a:solidFill>
              </a:rPr>
              <a:t>Харт</a:t>
            </a:r>
            <a:r>
              <a:rPr lang="ru-RU" dirty="0">
                <a:solidFill>
                  <a:schemeClr val="bg1"/>
                </a:solidFill>
              </a:rPr>
              <a:t> сумел разработать технологию, которая уберегает вкусы от смешивания. Для этого разные слои жевательной резинки он проложил желатином.</a:t>
            </a:r>
          </a:p>
        </p:txBody>
      </p:sp>
      <p:pic>
        <p:nvPicPr>
          <p:cNvPr id="4098" name="Picture 2" descr="http://432thedrop.com/uploads/3/3/8/9/3389030/9887292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928" y="3302618"/>
            <a:ext cx="5212080" cy="307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807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282828"/>
                </a:solidFill>
                <a:latin typeface="Open Sans"/>
              </a:rPr>
              <a:t>								Порошковая </a:t>
            </a:r>
            <a:r>
              <a:rPr lang="ru-RU" sz="3200" b="1" dirty="0">
                <a:solidFill>
                  <a:srgbClr val="282828"/>
                </a:solidFill>
                <a:latin typeface="Open Sans"/>
              </a:rPr>
              <a:t>еда</a:t>
            </a:r>
          </a:p>
          <a:p>
            <a:r>
              <a:rPr lang="ru-RU" b="1" dirty="0">
                <a:solidFill>
                  <a:srgbClr val="282828"/>
                </a:solidFill>
                <a:latin typeface="Open Sans"/>
              </a:rPr>
              <a:t> </a:t>
            </a:r>
          </a:p>
          <a:p>
            <a:r>
              <a:rPr lang="ru-RU" dirty="0">
                <a:solidFill>
                  <a:srgbClr val="282828"/>
                </a:solidFill>
                <a:latin typeface="Open Sans"/>
              </a:rPr>
              <a:t>Слоган популярного в 90-е годы растворимого напитка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Invite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 «Просто добавь воды!» взял на вооружение американский программист Роб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Рейнхарт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. В 2013 году он представил порошковый коктейль под названием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Soylent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, способный, по уверениям создателя, полностью заменить традиционную еду. Все, что нужно сделать перед его употреблением, — просто разбавить смесь водой. При этом в составе коктейля уже будет необходимое количество витаминов, аминокислот, жиров, углеводов и белков. Сам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Рейнхарт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 в качестве эксперимента в течение месяца питался лишь порошком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Soylent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. За это время он сумел скинуть пару лишних килограммов, чувствовал себя здоровым и энергичным, но главное — не отвлекался на мысли о еде.</a:t>
            </a:r>
          </a:p>
          <a:p>
            <a:r>
              <a:rPr lang="ru-RU" dirty="0">
                <a:solidFill>
                  <a:srgbClr val="282828"/>
                </a:solidFill>
                <a:latin typeface="Open Sans"/>
              </a:rPr>
              <a:t> </a:t>
            </a:r>
          </a:p>
          <a:p>
            <a:r>
              <a:rPr lang="ru-RU" dirty="0">
                <a:solidFill>
                  <a:srgbClr val="282828"/>
                </a:solidFill>
                <a:latin typeface="Open Sans"/>
              </a:rPr>
              <a:t>Вслед за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Soylent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 на рынке появились другие аналоги порошковой еды. Один из них — органический коктейль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Ambronite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, подходящий даже вегетарианцам. Его создатели сделали упор на натуральность продукта, а в его состав включили органические яблоки, ягоды и измельченные орехи. Одна порция смеси </a:t>
            </a:r>
            <a:r>
              <a:rPr lang="ru-RU" dirty="0" err="1">
                <a:solidFill>
                  <a:srgbClr val="282828"/>
                </a:solidFill>
                <a:latin typeface="Open Sans"/>
              </a:rPr>
              <a:t>Soylent</a:t>
            </a:r>
            <a:r>
              <a:rPr lang="ru-RU" dirty="0">
                <a:solidFill>
                  <a:srgbClr val="282828"/>
                </a:solidFill>
                <a:latin typeface="Open Sans"/>
              </a:rPr>
              <a:t> обходится в $2,5, после приема которой чувство голода не ощущается на протяжении 5 – 6 часов.</a:t>
            </a:r>
            <a:endParaRPr lang="ru-RU" i="0" dirty="0">
              <a:solidFill>
                <a:srgbClr val="282828"/>
              </a:solidFill>
              <a:effectLst/>
              <a:latin typeface="Open Sans"/>
            </a:endParaRPr>
          </a:p>
        </p:txBody>
      </p:sp>
      <p:pic>
        <p:nvPicPr>
          <p:cNvPr id="5122" name="Picture 2" descr="http://nibler.ru/uploads/users/2012-03-30/%D1%84%D0%B0%D1%81%D1%82%D1%84%D1%83%D0%B4-%D0%AF%D0%BF%D0%BE%D0%BD%D1%81%D0%BA%D0%B8%D0%B9-%D0%BA%D0%B0%D1%80%D1%82%D0%B8%D0%BD%D0%BA%D0%B8%20%D0%B8%D0%B4%D0%B8%D0%BE%D1%82%D0%B8%D0%B7%D0%BC%D1%8B_20982264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527" y="4377643"/>
            <a:ext cx="4068953" cy="221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83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01168"/>
            <a:ext cx="12192000" cy="3852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								Мясо </a:t>
            </a:r>
            <a:r>
              <a:rPr lang="ru-RU" sz="3200" b="1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из пробирки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650"/>
              </a:lnSpc>
              <a:spcAft>
                <a:spcPts val="0"/>
              </a:spcAft>
            </a:pPr>
            <a:r>
              <a:rPr lang="ru-RU" b="1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Еще в 30-х годах прошлого века Уинстон Черчилль говорил: «Через 50 лет мы не будем абсурдно выращивать целого цыпленка, чтобы есть только грудки или крылышки, а будем выращивать эти части отдельно в подходящей среде». Бывший премьер-министр Великобритании ошибся на несколько десятилетий. Первый кусок говядины весом в 140 граммов, полученный в лаборатории с помощью стволовых клеток, был представлен в 2013 году. «Мясо из пробирки» синтезировала команда профессора Марка Поста из Университета города </a:t>
            </a:r>
            <a:r>
              <a:rPr lang="ru-RU" dirty="0" err="1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Маастрихта</a:t>
            </a: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, а главным инвестором проекта выступил </a:t>
            </a:r>
            <a:r>
              <a:rPr lang="ru-RU" dirty="0" err="1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сооснователь</a:t>
            </a: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 Сергей </a:t>
            </a:r>
            <a:r>
              <a:rPr lang="ru-RU" dirty="0" err="1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Брин</a:t>
            </a: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 (№13 в глобальном рейтинге </a:t>
            </a:r>
            <a:r>
              <a:rPr lang="ru-RU" dirty="0" err="1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Forbes</a:t>
            </a:r>
            <a:r>
              <a:rPr lang="ru-RU" dirty="0">
                <a:solidFill>
                  <a:srgbClr val="282828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, состояние $34,4 млрд). Он вложил в разработку искусственного мяса $300 000. Тогда кусок говядины продегустировали несколько добровольцев, но его вкусом остались недовольны. Следующие несколько лет у сотрудников лаборатории ушли на улучшение качества мяса и снижения его цены — к 2015 году себестоимость килограмма продукта составила $80. «Мясо из пробирки» может появиться на прилавках магазинов через 5 — 10 лет, считает Марк Пост. Причем все больше людей станет отдавать ему предпочтение из-за этических соображений</a:t>
            </a:r>
            <a:endParaRPr lang="ru-RU" dirty="0"/>
          </a:p>
        </p:txBody>
      </p:sp>
      <p:pic>
        <p:nvPicPr>
          <p:cNvPr id="6146" name="Picture 2" descr="https://hi-news.ru/wp-content/uploads/2016/09/150925_FUTURE_LabMeat.jpg.CROP_.promo-xlarg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63" y="3852124"/>
            <a:ext cx="3767201" cy="268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79774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416</TotalTime>
  <Words>1378</Words>
  <Application>Microsoft Office PowerPoint</Application>
  <PresentationFormat>Широкоэкранный</PresentationFormat>
  <Paragraphs>108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Calibri</vt:lpstr>
      <vt:lpstr>Century Gothic</vt:lpstr>
      <vt:lpstr>Open Sans</vt:lpstr>
      <vt:lpstr>Open Sans Condensed</vt:lpstr>
      <vt:lpstr>PT Sans</vt:lpstr>
      <vt:lpstr>Times New Roman</vt:lpstr>
      <vt:lpstr>Wingdings 3</vt:lpstr>
      <vt:lpstr>Сектор</vt:lpstr>
      <vt:lpstr>Презентация PowerPoint</vt:lpstr>
      <vt:lpstr>Презентация PowerPoint</vt:lpstr>
      <vt:lpstr>Город без машин.</vt:lpstr>
      <vt:lpstr>Город без выбросов углерода</vt:lpstr>
      <vt:lpstr>Зеленый город в пустыне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Мода будущего.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_DEN_</dc:creator>
  <cp:lastModifiedBy>Муллахметова</cp:lastModifiedBy>
  <cp:revision>23</cp:revision>
  <dcterms:created xsi:type="dcterms:W3CDTF">2017-12-10T16:34:32Z</dcterms:created>
  <dcterms:modified xsi:type="dcterms:W3CDTF">2017-12-12T05:20:09Z</dcterms:modified>
</cp:coreProperties>
</file>